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60" r:id="rId2"/>
    <p:sldId id="257" r:id="rId3"/>
    <p:sldId id="258" r:id="rId4"/>
    <p:sldId id="259" r:id="rId5"/>
    <p:sldId id="261" r:id="rId6"/>
    <p:sldId id="256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484" y="3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86E78-E3FF-4758-BA3E-D8AA6D4AC1B7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5DCB3-9428-411F-AB45-1AE5CAE71F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757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36437-3961-457F-864B-458B83AB7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5A5AC2-7E45-49E0-BF34-EBFB08949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A1A2FD-72EE-4340-BBC1-4759329CA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4ACAD-CD75-4730-9F76-8489823CC5EC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E5BC1F-53F2-4900-A9B0-50B7122AE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2BF47E-20FE-4ECE-9106-2BFE83139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3700" y="6356350"/>
            <a:ext cx="2743200" cy="365125"/>
          </a:xfrm>
        </p:spPr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8360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7551A1-0F7C-4B7A-BC2B-9AA8F7E2F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A5EEB-FFC6-4E4F-8865-0B53C1990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22FCC6-2C86-4717-B4E9-A656B0B9D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F0F1-E7D2-443C-A084-FB8A640DBC20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5F9C8B-BFB0-4A81-BD65-8A1B63B7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912D2E-FAF8-46A5-B834-30355FC57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36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661CCC-9FDA-4C2D-81CD-5BD9ECA1C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3F9AC43-A3AC-49D7-B592-BDC2A253F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87C81D-C4A8-4ADA-9D51-0D6CB75A5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B7C23-7CF8-4152-A4C4-8997EB0B18F7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681D1F-0BC3-4CFE-BE0B-5993F742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AA7F0D-671E-4921-B831-439EA67D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3E912-DCA2-48F6-AC53-52E252065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4184F6-62D6-4882-9E17-CE3FCE25E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057C6B-1D0F-47F8-906A-A47B2DD6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EC17D-738D-45F4-BB6C-2485279E523B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A9D5F8-7C8B-4A1B-B73D-0189F98AC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930183-E058-45DF-A08A-A0270214D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8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0172A9-BEC6-495F-8199-174A9935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CD8B9E-55CE-4852-A0EA-0FC1A9B90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3A5D3B-CF7C-41D4-BCA9-0226D1E85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9D04F-E4F7-4A78-96A4-47A136A71024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9ED77-AAE8-4387-A881-BED00425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2FD928-9FDA-4EB7-9305-69B2D8A91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543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D1E589-CDEA-4292-815B-A55E947DB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123805-DD0C-470C-B773-FC999F32E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21CC44-1B74-4ABA-A778-82FD013DC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488FBD-03A4-4053-9161-CB5E155F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E07B-5359-43BE-BB6A-5678ACAE4286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7196CE-0DD5-40F5-9691-390E3CCFB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C95D02-C0C1-4D78-A33A-4C1E977D6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36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213D2E-A3E5-4B2E-96C6-3B15AB880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2A4E7A3-9CD5-403E-A4D6-3F68D0E5E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0E7584-BF4C-4669-A3E0-676656427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AD916D5-EB18-4417-BFA8-0EA4627449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1F60258-E546-410E-ABD4-4F7624AAE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7ED8631-51A1-4657-9073-29812959D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29AB-55B2-49E5-924D-DDF766AF1CD6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432A7-F71F-44F0-8535-A31B0355F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194188A-B535-470B-AC5B-B8A3CA08F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677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280D70-E871-4457-8280-AEBB6C6C7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99215D-355C-45C0-8CB2-DBD84B1B1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92169-B8C1-42BF-8060-FFC6C193F4A1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8FCA6B-BEC5-4403-B057-B7311F89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DD2B6E-0E92-4752-8844-3CB88B17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096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59E33FD-3593-45C0-8C01-782A233E8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D443E-B522-4EE7-BA1F-319F60CAA139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B5C5FB-E7E9-4A91-AC10-D6FB4A82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2E41E4-462F-4ED0-BD55-CD853EC2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20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FF5657-A014-4135-A42C-E110416D3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F75350-4DDF-4A7D-A033-2CAD99D17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F79157-C52A-4FEC-B458-4427F404C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17A5DC-FC98-4CD0-B42B-EA2106DDF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0A5DD-823E-404D-B359-45B029054D62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966FF8-7649-44FF-AA77-6C19B7C13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AC8DA5D-6501-40F2-9423-FB71F1E7F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35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605C8-F323-4C3C-A125-1917E70B5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4FC29CD-665C-42B5-9664-DBD5D4496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0915DD1-F278-4290-83BC-5493CFF85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9291D94-E58E-48E2-BB9D-9CF2B868C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DBDB5-D732-4275-AA80-E51ADC381E2B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555227-778F-4ADF-8A12-2AE8A167F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EFC9EE-0280-4110-BE7C-21F2E03B5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58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700F34-1F77-4277-9629-69964BA7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B0B054-3878-4B31-904A-388C9173C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F4A85C-2A9A-433C-86E4-DF9AF93DD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E3BC1-8FBB-47B3-B303-F973C2DFEDA9}" type="datetime1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B3108F-9AF3-405D-8547-810B78494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190DD4-13CE-4E13-AFA3-342A2AEE82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A7FD4-7454-4EF3-A01D-294F8DD1AF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53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6A26840-095A-459A-943B-4CF172AE9B52}"/>
              </a:ext>
            </a:extLst>
          </p:cNvPr>
          <p:cNvGrpSpPr/>
          <p:nvPr/>
        </p:nvGrpSpPr>
        <p:grpSpPr>
          <a:xfrm>
            <a:off x="2913077" y="2505670"/>
            <a:ext cx="6365846" cy="923330"/>
            <a:chOff x="2913077" y="3361168"/>
            <a:chExt cx="6365846" cy="923330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D392B74-3D32-4EF3-B735-67BCAE927455}"/>
                </a:ext>
              </a:extLst>
            </p:cNvPr>
            <p:cNvSpPr txBox="1"/>
            <p:nvPr/>
          </p:nvSpPr>
          <p:spPr>
            <a:xfrm>
              <a:off x="2913077" y="3361168"/>
              <a:ext cx="636584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5400" dirty="0">
                  <a:ln w="76200">
                    <a:solidFill>
                      <a:schemeClr val="tx1"/>
                    </a:solidFill>
                  </a:ln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佐藤潤の営業最前線</a:t>
              </a:r>
              <a:endParaRPr kumimoji="1" lang="ja-JP" altLang="en-US" sz="5400" dirty="0">
                <a:ln w="76200">
                  <a:solidFill>
                    <a:schemeClr val="tx1"/>
                  </a:solidFill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DBEA15F-0BCC-4115-801E-8CE5003E48E4}"/>
                </a:ext>
              </a:extLst>
            </p:cNvPr>
            <p:cNvSpPr txBox="1"/>
            <p:nvPr/>
          </p:nvSpPr>
          <p:spPr>
            <a:xfrm>
              <a:off x="2913077" y="3361168"/>
              <a:ext cx="636584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54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佐藤潤の営業最前線</a:t>
              </a:r>
              <a:endParaRPr kumimoji="1" lang="ja-JP" altLang="en-US" sz="5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74F2D9-9E4B-4046-9CDA-15FA33B4FDF6}"/>
              </a:ext>
            </a:extLst>
          </p:cNvPr>
          <p:cNvSpPr txBox="1"/>
          <p:nvPr/>
        </p:nvSpPr>
        <p:spPr>
          <a:xfrm>
            <a:off x="3595956" y="3429000"/>
            <a:ext cx="5000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その１「営業の流れ編」</a:t>
            </a:r>
          </a:p>
        </p:txBody>
      </p:sp>
    </p:spTree>
    <p:extLst>
      <p:ext uri="{BB962C8B-B14F-4D97-AF65-F5344CB8AC3E}">
        <p14:creationId xmlns:p14="http://schemas.microsoft.com/office/powerpoint/2010/main" val="97290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BB07548B-12EA-4F58-87F3-CB903CEB9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622716"/>
              </p:ext>
            </p:extLst>
          </p:nvPr>
        </p:nvGraphicFramePr>
        <p:xfrm>
          <a:off x="330200" y="441000"/>
          <a:ext cx="11518900" cy="59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2271238244"/>
                    </a:ext>
                  </a:extLst>
                </a:gridCol>
                <a:gridCol w="10579100">
                  <a:extLst>
                    <a:ext uri="{9D8B030D-6E8A-4147-A177-3AD203B41FA5}">
                      <a16:colId xmlns:a16="http://schemas.microsoft.com/office/drawing/2014/main" val="3116815803"/>
                    </a:ext>
                  </a:extLst>
                </a:gridCol>
              </a:tblGrid>
              <a:tr h="199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①法人顧客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980128"/>
                  </a:ext>
                </a:extLst>
              </a:tr>
              <a:tr h="19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②当社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612615"/>
                  </a:ext>
                </a:extLst>
              </a:tr>
              <a:tr h="19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③仕入先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713234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8503E7-8557-4302-A132-34CB630D1BA6}"/>
              </a:ext>
            </a:extLst>
          </p:cNvPr>
          <p:cNvSpPr/>
          <p:nvPr/>
        </p:nvSpPr>
        <p:spPr>
          <a:xfrm>
            <a:off x="1473200" y="2982383"/>
            <a:ext cx="524933" cy="12827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営業活動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D7898E5-87B3-4D60-8F67-57491F0122BE}"/>
              </a:ext>
            </a:extLst>
          </p:cNvPr>
          <p:cNvSpPr/>
          <p:nvPr/>
        </p:nvSpPr>
        <p:spPr>
          <a:xfrm>
            <a:off x="1473201" y="2556934"/>
            <a:ext cx="513079" cy="330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altLang="ja-JP" sz="1200" b="1" dirty="0">
                <a:solidFill>
                  <a:schemeClr val="tx1"/>
                </a:solidFill>
              </a:rPr>
              <a:t>2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01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0E6D133-BCC2-4FCB-8A4C-CB1848D55F04}"/>
              </a:ext>
            </a:extLst>
          </p:cNvPr>
          <p:cNvGrpSpPr/>
          <p:nvPr/>
        </p:nvGrpSpPr>
        <p:grpSpPr>
          <a:xfrm>
            <a:off x="2240663" y="602014"/>
            <a:ext cx="532170" cy="1708149"/>
            <a:chOff x="2240663" y="602014"/>
            <a:chExt cx="532170" cy="1708149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E51669F2-06EE-4A36-AF87-D8B01901C364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見積依頼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EBB59B6-6022-4EDB-91D3-B9629EF1A72A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01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71278B6-7FEF-4D74-AC21-06ADF36D8472}"/>
              </a:ext>
            </a:extLst>
          </p:cNvPr>
          <p:cNvGrpSpPr/>
          <p:nvPr/>
        </p:nvGrpSpPr>
        <p:grpSpPr>
          <a:xfrm>
            <a:off x="2989114" y="602014"/>
            <a:ext cx="532170" cy="1708149"/>
            <a:chOff x="2240663" y="602014"/>
            <a:chExt cx="532170" cy="1708149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39C5392-462C-405F-89F3-60E6AE7A55E0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業者・商品選定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3F30EA8-DA61-445B-A375-FD55C771ED17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02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1E30A02F-A845-4E65-B409-D2194D67A9E6}"/>
              </a:ext>
            </a:extLst>
          </p:cNvPr>
          <p:cNvCxnSpPr>
            <a:stCxn id="5" idx="3"/>
            <a:endCxn id="7" idx="1"/>
          </p:cNvCxnSpPr>
          <p:nvPr/>
        </p:nvCxnSpPr>
        <p:spPr>
          <a:xfrm flipV="1">
            <a:off x="1998133" y="1668813"/>
            <a:ext cx="242530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39F62A1-7BA7-46D1-B137-35F3CCBC9E6E}"/>
              </a:ext>
            </a:extLst>
          </p:cNvPr>
          <p:cNvGrpSpPr/>
          <p:nvPr/>
        </p:nvGrpSpPr>
        <p:grpSpPr>
          <a:xfrm>
            <a:off x="2999656" y="2556934"/>
            <a:ext cx="524933" cy="1708149"/>
            <a:chOff x="2999656" y="2556934"/>
            <a:chExt cx="524933" cy="1708149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43703822-32C1-475F-8B10-B800D0B2EE34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見積依頼の受理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FEF9F8D7-2E5D-4397-AE36-6C284A0D7D79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02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14C8840D-5343-44FE-AB26-A497F7E55DE8}"/>
              </a:ext>
            </a:extLst>
          </p:cNvPr>
          <p:cNvCxnSpPr>
            <a:stCxn id="7" idx="3"/>
            <a:endCxn id="20" idx="1"/>
          </p:cNvCxnSpPr>
          <p:nvPr/>
        </p:nvCxnSpPr>
        <p:spPr>
          <a:xfrm>
            <a:off x="2765596" y="1668813"/>
            <a:ext cx="234060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8C1BF840-F287-414E-8A11-C528B50F6570}"/>
              </a:ext>
            </a:extLst>
          </p:cNvPr>
          <p:cNvGrpSpPr/>
          <p:nvPr/>
        </p:nvGrpSpPr>
        <p:grpSpPr>
          <a:xfrm>
            <a:off x="3719736" y="2556934"/>
            <a:ext cx="524933" cy="1708149"/>
            <a:chOff x="2999656" y="2556934"/>
            <a:chExt cx="524933" cy="1708149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0C87C62-4FB9-4B2B-864C-A731FC4090DF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見積依頼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BBAD24AD-E13C-40C4-AAA4-135C03A54751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03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EC65FC40-2B95-4CD1-BA6F-0B4C065215CC}"/>
              </a:ext>
            </a:extLst>
          </p:cNvPr>
          <p:cNvCxnSpPr>
            <a:stCxn id="20" idx="3"/>
            <a:endCxn id="26" idx="1"/>
          </p:cNvCxnSpPr>
          <p:nvPr/>
        </p:nvCxnSpPr>
        <p:spPr>
          <a:xfrm>
            <a:off x="3524589" y="36237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BE7A59A-DD35-4F6D-9F09-8CDE291E3C14}"/>
              </a:ext>
            </a:extLst>
          </p:cNvPr>
          <p:cNvGrpSpPr/>
          <p:nvPr/>
        </p:nvGrpSpPr>
        <p:grpSpPr>
          <a:xfrm>
            <a:off x="4507554" y="4568614"/>
            <a:ext cx="524933" cy="1708149"/>
            <a:chOff x="2999656" y="2556934"/>
            <a:chExt cx="524933" cy="1708149"/>
          </a:xfrm>
        </p:grpSpPr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3D37049A-468E-4AD4-B53A-9DC53817218C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見積依頼の受理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AA80FE0-C446-4A51-BDDF-2DBB565AC84E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01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4" name="コネクタ: カギ線 33">
            <a:extLst>
              <a:ext uri="{FF2B5EF4-FFF2-40B4-BE49-F238E27FC236}">
                <a16:creationId xmlns:a16="http://schemas.microsoft.com/office/drawing/2014/main" id="{05323BEE-CB00-4CA5-92EB-69851BC415B7}"/>
              </a:ext>
            </a:extLst>
          </p:cNvPr>
          <p:cNvCxnSpPr>
            <a:stCxn id="26" idx="3"/>
            <a:endCxn id="31" idx="1"/>
          </p:cNvCxnSpPr>
          <p:nvPr/>
        </p:nvCxnSpPr>
        <p:spPr>
          <a:xfrm>
            <a:off x="4244669" y="3623733"/>
            <a:ext cx="262885" cy="201168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17C96D0B-A91A-4639-A21E-478F8C8D770E}"/>
              </a:ext>
            </a:extLst>
          </p:cNvPr>
          <p:cNvGrpSpPr/>
          <p:nvPr/>
        </p:nvGrpSpPr>
        <p:grpSpPr>
          <a:xfrm>
            <a:off x="5198396" y="4568614"/>
            <a:ext cx="524933" cy="1708149"/>
            <a:chOff x="2999656" y="2556934"/>
            <a:chExt cx="524933" cy="1708149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8E699097-D39B-4472-A3C1-DFC47A594389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見積書の作成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32DB153F-57F7-48C1-ABD5-0905C3009AC2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02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1004FFEA-E751-46BF-90FD-0F631B7DDEDD}"/>
              </a:ext>
            </a:extLst>
          </p:cNvPr>
          <p:cNvGrpSpPr/>
          <p:nvPr/>
        </p:nvGrpSpPr>
        <p:grpSpPr>
          <a:xfrm>
            <a:off x="5879976" y="4568614"/>
            <a:ext cx="524933" cy="1708149"/>
            <a:chOff x="2999656" y="2556934"/>
            <a:chExt cx="524933" cy="1708149"/>
          </a:xfrm>
        </p:grpSpPr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1D5EA0D2-95A7-4334-8A6D-97BC8AF7B4F2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見積書の提示</a:t>
              </a:r>
            </a:p>
          </p:txBody>
        </p:sp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DB3E3DF4-EE7A-479F-961C-9B920C59F9E8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03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59122F43-E92D-41AE-ACBA-D43804B008E7}"/>
              </a:ext>
            </a:extLst>
          </p:cNvPr>
          <p:cNvGrpSpPr/>
          <p:nvPr/>
        </p:nvGrpSpPr>
        <p:grpSpPr>
          <a:xfrm>
            <a:off x="6696306" y="2556934"/>
            <a:ext cx="524933" cy="1708149"/>
            <a:chOff x="2999656" y="2556934"/>
            <a:chExt cx="524933" cy="1708149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D41D138C-DD4A-4CE8-BA17-4A7F7233267B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見積書の受理</a:t>
              </a:r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81A8D635-A21D-4B8F-AF8A-9F0F48B98689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04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76F198FC-3758-4F72-BAC6-A07A6990A70C}"/>
              </a:ext>
            </a:extLst>
          </p:cNvPr>
          <p:cNvGrpSpPr/>
          <p:nvPr/>
        </p:nvGrpSpPr>
        <p:grpSpPr>
          <a:xfrm>
            <a:off x="7416386" y="2556934"/>
            <a:ext cx="524933" cy="1708149"/>
            <a:chOff x="2999656" y="2556934"/>
            <a:chExt cx="524933" cy="1708149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5EA3FBEC-8EB0-4D89-BF4D-35A2DA994B70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見積書の作成</a:t>
              </a:r>
              <a:endParaRPr kumimoji="1" lang="en-US" altLang="ja-JP" sz="1200" b="1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</a:rPr>
                <a:t>（利益</a:t>
              </a:r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lang="ja-JP" altLang="en-US" sz="1200" b="1" dirty="0">
                  <a:solidFill>
                    <a:schemeClr val="tx1"/>
                  </a:solidFill>
                </a:rPr>
                <a:t>割増）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E510C650-0D30-4EA1-A5FB-724BBC9674F7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05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FB5C9D77-8F30-40F6-A1F0-8A82D6C30D5A}"/>
              </a:ext>
            </a:extLst>
          </p:cNvPr>
          <p:cNvGrpSpPr/>
          <p:nvPr/>
        </p:nvGrpSpPr>
        <p:grpSpPr>
          <a:xfrm>
            <a:off x="8136466" y="2556934"/>
            <a:ext cx="524933" cy="1708149"/>
            <a:chOff x="2999656" y="2556934"/>
            <a:chExt cx="524933" cy="1708149"/>
          </a:xfrm>
        </p:grpSpPr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9C98B83B-ECB1-422E-8ED3-25149D176274}"/>
                </a:ext>
              </a:extLst>
            </p:cNvPr>
            <p:cNvSpPr/>
            <p:nvPr/>
          </p:nvSpPr>
          <p:spPr>
            <a:xfrm>
              <a:off x="2999656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見積書の提示</a:t>
              </a:r>
              <a:endParaRPr kumimoji="1" lang="en-US" altLang="ja-JP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F6405B10-891E-41DD-B3F1-A1107B97918E}"/>
                </a:ext>
              </a:extLst>
            </p:cNvPr>
            <p:cNvSpPr/>
            <p:nvPr/>
          </p:nvSpPr>
          <p:spPr>
            <a:xfrm>
              <a:off x="2999657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06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71D1F3EF-B900-4F3D-A089-201230B3A39A}"/>
              </a:ext>
            </a:extLst>
          </p:cNvPr>
          <p:cNvGrpSpPr/>
          <p:nvPr/>
        </p:nvGrpSpPr>
        <p:grpSpPr>
          <a:xfrm>
            <a:off x="8880429" y="602014"/>
            <a:ext cx="532170" cy="1708149"/>
            <a:chOff x="2240663" y="602014"/>
            <a:chExt cx="532170" cy="1708149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D74E272D-B1CD-43F0-86DB-FB52E23E784C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見積書の受理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E20AD64E-7FD8-427A-8CFB-6EF324176685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03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353FB5AE-0362-4992-81CA-BE643B063C62}"/>
              </a:ext>
            </a:extLst>
          </p:cNvPr>
          <p:cNvGrpSpPr/>
          <p:nvPr/>
        </p:nvGrpSpPr>
        <p:grpSpPr>
          <a:xfrm>
            <a:off x="9600509" y="602014"/>
            <a:ext cx="532170" cy="1708149"/>
            <a:chOff x="2240663" y="602014"/>
            <a:chExt cx="532170" cy="1708149"/>
          </a:xfrm>
        </p:grpSpPr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B3F8040E-181B-4840-B1CE-25438ADDE7A5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業者・商品比較</a:t>
              </a: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2EF29E96-CC74-4B04-8B89-1357A22A6787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04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09792374-4D90-4587-B922-FF9E409B3BCC}"/>
              </a:ext>
            </a:extLst>
          </p:cNvPr>
          <p:cNvGrpSpPr/>
          <p:nvPr/>
        </p:nvGrpSpPr>
        <p:grpSpPr>
          <a:xfrm>
            <a:off x="10320589" y="602014"/>
            <a:ext cx="532170" cy="1708149"/>
            <a:chOff x="2240663" y="602014"/>
            <a:chExt cx="532170" cy="1708149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9BBF2886-0805-4830-9B9A-A94BC18AB1E6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業者・商品確定（稟議決裁）</a:t>
              </a: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DB77B53B-1968-4D31-A52C-6FEF0071F3CD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05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88BB4C0B-F590-4E8F-8737-ACD8FD99939C}"/>
              </a:ext>
            </a:extLst>
          </p:cNvPr>
          <p:cNvSpPr/>
          <p:nvPr/>
        </p:nvSpPr>
        <p:spPr>
          <a:xfrm rot="5400000">
            <a:off x="11119585" y="3188369"/>
            <a:ext cx="794086" cy="481263"/>
          </a:xfrm>
          <a:prstGeom prst="triangle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B786454D-EAB1-42AA-B5FF-07FC794ABFDE}"/>
              </a:ext>
            </a:extLst>
          </p:cNvPr>
          <p:cNvSpPr txBox="1"/>
          <p:nvPr/>
        </p:nvSpPr>
        <p:spPr>
          <a:xfrm flipH="1">
            <a:off x="1275427" y="94590"/>
            <a:ext cx="38259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締め期間：</a:t>
            </a:r>
            <a:r>
              <a:rPr lang="en-US" altLang="ja-JP" sz="1200" b="1" dirty="0"/>
              <a:t>N</a:t>
            </a:r>
            <a:r>
              <a:rPr lang="ja-JP" altLang="en-US" sz="1200" b="1" dirty="0"/>
              <a:t>月</a:t>
            </a:r>
            <a:r>
              <a:rPr lang="en-US" altLang="ja-JP" sz="1200" b="1" dirty="0"/>
              <a:t>26</a:t>
            </a:r>
            <a:r>
              <a:rPr lang="ja-JP" altLang="en-US" sz="1200" b="1" dirty="0"/>
              <a:t>日</a:t>
            </a:r>
            <a:r>
              <a:rPr lang="en-US" altLang="ja-JP" sz="1200" b="1" dirty="0"/>
              <a:t>~N+1</a:t>
            </a:r>
            <a:r>
              <a:rPr lang="ja-JP" altLang="en-US" sz="1200" b="1" dirty="0"/>
              <a:t>月</a:t>
            </a:r>
            <a:r>
              <a:rPr lang="en-US" altLang="ja-JP" sz="1200" b="1" dirty="0"/>
              <a:t>25</a:t>
            </a:r>
            <a:r>
              <a:rPr lang="ja-JP" altLang="en-US" sz="1200" b="1" dirty="0"/>
              <a:t>日</a:t>
            </a:r>
            <a:endParaRPr kumimoji="1" lang="ja-JP" altLang="en-US" sz="1200" b="1" dirty="0"/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0D0EBEF4-96D2-41CA-BA4D-31481A178D26}"/>
              </a:ext>
            </a:extLst>
          </p:cNvPr>
          <p:cNvCxnSpPr>
            <a:stCxn id="31" idx="3"/>
            <a:endCxn id="36" idx="1"/>
          </p:cNvCxnSpPr>
          <p:nvPr/>
        </p:nvCxnSpPr>
        <p:spPr>
          <a:xfrm>
            <a:off x="5032487" y="5635413"/>
            <a:ext cx="165909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AE69AA3A-9514-4B2D-8BCA-CC5FC7DE2EAD}"/>
              </a:ext>
            </a:extLst>
          </p:cNvPr>
          <p:cNvCxnSpPr>
            <a:stCxn id="36" idx="3"/>
            <a:endCxn id="43" idx="1"/>
          </p:cNvCxnSpPr>
          <p:nvPr/>
        </p:nvCxnSpPr>
        <p:spPr>
          <a:xfrm>
            <a:off x="5723329" y="5635413"/>
            <a:ext cx="1566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コネクタ: カギ線 71">
            <a:extLst>
              <a:ext uri="{FF2B5EF4-FFF2-40B4-BE49-F238E27FC236}">
                <a16:creationId xmlns:a16="http://schemas.microsoft.com/office/drawing/2014/main" id="{94DD39BC-57AB-45D5-A20B-8B84DDFAB26D}"/>
              </a:ext>
            </a:extLst>
          </p:cNvPr>
          <p:cNvCxnSpPr>
            <a:stCxn id="43" idx="3"/>
            <a:endCxn id="46" idx="1"/>
          </p:cNvCxnSpPr>
          <p:nvPr/>
        </p:nvCxnSpPr>
        <p:spPr>
          <a:xfrm flipV="1">
            <a:off x="6404909" y="3623733"/>
            <a:ext cx="291397" cy="201168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4037201C-FE1A-4373-AC17-B75F5F1DD64C}"/>
              </a:ext>
            </a:extLst>
          </p:cNvPr>
          <p:cNvCxnSpPr>
            <a:stCxn id="46" idx="3"/>
            <a:endCxn id="49" idx="1"/>
          </p:cNvCxnSpPr>
          <p:nvPr/>
        </p:nvCxnSpPr>
        <p:spPr>
          <a:xfrm>
            <a:off x="7221239" y="36237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195279D8-8A2E-4F14-AFEC-01F29AB5951A}"/>
              </a:ext>
            </a:extLst>
          </p:cNvPr>
          <p:cNvCxnSpPr>
            <a:stCxn id="49" idx="3"/>
            <a:endCxn id="52" idx="1"/>
          </p:cNvCxnSpPr>
          <p:nvPr/>
        </p:nvCxnSpPr>
        <p:spPr>
          <a:xfrm>
            <a:off x="7941319" y="36237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0D7057BB-0A4C-4B2D-8392-8532C3CFDF22}"/>
              </a:ext>
            </a:extLst>
          </p:cNvPr>
          <p:cNvCxnSpPr>
            <a:stCxn id="52" idx="3"/>
            <a:endCxn id="55" idx="1"/>
          </p:cNvCxnSpPr>
          <p:nvPr/>
        </p:nvCxnSpPr>
        <p:spPr>
          <a:xfrm flipV="1">
            <a:off x="8661399" y="1668813"/>
            <a:ext cx="219030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CF6DF64D-35E2-47A4-B147-E6191D288A11}"/>
              </a:ext>
            </a:extLst>
          </p:cNvPr>
          <p:cNvCxnSpPr>
            <a:stCxn id="55" idx="3"/>
            <a:endCxn id="58" idx="1"/>
          </p:cNvCxnSpPr>
          <p:nvPr/>
        </p:nvCxnSpPr>
        <p:spPr>
          <a:xfrm>
            <a:off x="9405362" y="166881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396E6D03-2F68-4558-8D33-9DDC66959638}"/>
              </a:ext>
            </a:extLst>
          </p:cNvPr>
          <p:cNvCxnSpPr>
            <a:stCxn id="58" idx="3"/>
            <a:endCxn id="61" idx="1"/>
          </p:cNvCxnSpPr>
          <p:nvPr/>
        </p:nvCxnSpPr>
        <p:spPr>
          <a:xfrm>
            <a:off x="10125442" y="166881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スライド番号プレースホルダー 82">
            <a:extLst>
              <a:ext uri="{FF2B5EF4-FFF2-40B4-BE49-F238E27FC236}">
                <a16:creationId xmlns:a16="http://schemas.microsoft.com/office/drawing/2014/main" id="{659B2FA6-7FE1-499C-976E-901AE67C0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84" name="フローチャート: 書類 83">
            <a:extLst>
              <a:ext uri="{FF2B5EF4-FFF2-40B4-BE49-F238E27FC236}">
                <a16:creationId xmlns:a16="http://schemas.microsoft.com/office/drawing/2014/main" id="{1410844B-5790-405E-A97D-3D565DFA1C0E}"/>
              </a:ext>
            </a:extLst>
          </p:cNvPr>
          <p:cNvSpPr/>
          <p:nvPr/>
        </p:nvSpPr>
        <p:spPr>
          <a:xfrm>
            <a:off x="6651056" y="4562374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見積書</a:t>
            </a:r>
          </a:p>
        </p:txBody>
      </p:sp>
      <p:sp>
        <p:nvSpPr>
          <p:cNvPr id="85" name="フローチャート: 書類 84">
            <a:extLst>
              <a:ext uri="{FF2B5EF4-FFF2-40B4-BE49-F238E27FC236}">
                <a16:creationId xmlns:a16="http://schemas.microsoft.com/office/drawing/2014/main" id="{EE0A6027-7465-402C-B7C1-905455F590B5}"/>
              </a:ext>
            </a:extLst>
          </p:cNvPr>
          <p:cNvSpPr/>
          <p:nvPr/>
        </p:nvSpPr>
        <p:spPr>
          <a:xfrm>
            <a:off x="8863263" y="2577967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見積書</a:t>
            </a:r>
          </a:p>
        </p:txBody>
      </p:sp>
    </p:spTree>
    <p:extLst>
      <p:ext uri="{BB962C8B-B14F-4D97-AF65-F5344CB8AC3E}">
        <p14:creationId xmlns:p14="http://schemas.microsoft.com/office/powerpoint/2010/main" val="120959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BB07548B-12EA-4F58-87F3-CB903CEB9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465633"/>
              </p:ext>
            </p:extLst>
          </p:nvPr>
        </p:nvGraphicFramePr>
        <p:xfrm>
          <a:off x="336550" y="441000"/>
          <a:ext cx="11518900" cy="59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2271238244"/>
                    </a:ext>
                  </a:extLst>
                </a:gridCol>
                <a:gridCol w="10579100">
                  <a:extLst>
                    <a:ext uri="{9D8B030D-6E8A-4147-A177-3AD203B41FA5}">
                      <a16:colId xmlns:a16="http://schemas.microsoft.com/office/drawing/2014/main" val="3116815803"/>
                    </a:ext>
                  </a:extLst>
                </a:gridCol>
              </a:tblGrid>
              <a:tr h="199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①法人顧客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980128"/>
                  </a:ext>
                </a:extLst>
              </a:tr>
              <a:tr h="19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②当社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612615"/>
                  </a:ext>
                </a:extLst>
              </a:tr>
              <a:tr h="19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③仕入先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713234"/>
                  </a:ext>
                </a:extLst>
              </a:tr>
            </a:tbl>
          </a:graphicData>
        </a:graphic>
      </p:graphicFrame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9A90783-EC4E-42FC-B17D-A2B3BF199D2D}"/>
              </a:ext>
            </a:extLst>
          </p:cNvPr>
          <p:cNvGrpSpPr/>
          <p:nvPr/>
        </p:nvGrpSpPr>
        <p:grpSpPr>
          <a:xfrm>
            <a:off x="2235200" y="2556934"/>
            <a:ext cx="524933" cy="1708149"/>
            <a:chOff x="1473200" y="2556934"/>
            <a:chExt cx="524933" cy="1708149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B8503E7-8557-4302-A132-34CB630D1BA6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発注書の受理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BD7898E5-87B3-4D60-8F67-57491F0122BE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07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0E6D133-BCC2-4FCB-8A4C-CB1848D55F04}"/>
              </a:ext>
            </a:extLst>
          </p:cNvPr>
          <p:cNvGrpSpPr/>
          <p:nvPr/>
        </p:nvGrpSpPr>
        <p:grpSpPr>
          <a:xfrm>
            <a:off x="1504063" y="602014"/>
            <a:ext cx="532170" cy="1708149"/>
            <a:chOff x="2240663" y="602014"/>
            <a:chExt cx="532170" cy="1708149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E51669F2-06EE-4A36-AF87-D8B01901C364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発注書の送付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EBB59B6-6022-4EDB-91D3-B9629EF1A72A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06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14C8840D-5343-44FE-AB26-A497F7E55DE8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2028996" y="1668813"/>
            <a:ext cx="234060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71D1F3EF-B900-4F3D-A089-201230B3A39A}"/>
              </a:ext>
            </a:extLst>
          </p:cNvPr>
          <p:cNvGrpSpPr/>
          <p:nvPr/>
        </p:nvGrpSpPr>
        <p:grpSpPr>
          <a:xfrm>
            <a:off x="9242982" y="602014"/>
            <a:ext cx="532170" cy="1708149"/>
            <a:chOff x="2240663" y="602014"/>
            <a:chExt cx="532170" cy="1708149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D74E272D-B1CD-43F0-86DB-FB52E23E784C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商品・納品書の受理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E20AD64E-7FD8-427A-8CFB-6EF324176685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07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353FB5AE-0362-4992-81CA-BE643B063C62}"/>
              </a:ext>
            </a:extLst>
          </p:cNvPr>
          <p:cNvGrpSpPr/>
          <p:nvPr/>
        </p:nvGrpSpPr>
        <p:grpSpPr>
          <a:xfrm>
            <a:off x="9963062" y="602014"/>
            <a:ext cx="532170" cy="1708149"/>
            <a:chOff x="2240663" y="602014"/>
            <a:chExt cx="532170" cy="1708149"/>
          </a:xfrm>
        </p:grpSpPr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B3F8040E-181B-4840-B1CE-25438ADDE7A5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検品</a:t>
              </a: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2EF29E96-CC74-4B04-8B89-1357A22A6787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08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09792374-4D90-4587-B922-FF9E409B3BCC}"/>
              </a:ext>
            </a:extLst>
          </p:cNvPr>
          <p:cNvGrpSpPr/>
          <p:nvPr/>
        </p:nvGrpSpPr>
        <p:grpSpPr>
          <a:xfrm>
            <a:off x="10683142" y="602014"/>
            <a:ext cx="532170" cy="1708149"/>
            <a:chOff x="2240663" y="602014"/>
            <a:chExt cx="532170" cy="1708149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9BBF2886-0805-4830-9B9A-A94BC18AB1E6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商品の利用開始</a:t>
              </a: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DB77B53B-1968-4D31-A52C-6FEF0071F3CD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09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88BB4C0B-F590-4E8F-8737-ACD8FD99939C}"/>
              </a:ext>
            </a:extLst>
          </p:cNvPr>
          <p:cNvSpPr/>
          <p:nvPr/>
        </p:nvSpPr>
        <p:spPr>
          <a:xfrm rot="5400000">
            <a:off x="11119585" y="3188369"/>
            <a:ext cx="794086" cy="481263"/>
          </a:xfrm>
          <a:prstGeom prst="triangle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52E389E6-C5DC-413E-B86E-EA0D5659BAA9}"/>
              </a:ext>
            </a:extLst>
          </p:cNvPr>
          <p:cNvGrpSpPr/>
          <p:nvPr/>
        </p:nvGrpSpPr>
        <p:grpSpPr>
          <a:xfrm>
            <a:off x="2927648" y="2556934"/>
            <a:ext cx="524933" cy="1708149"/>
            <a:chOff x="1473200" y="2556934"/>
            <a:chExt cx="524933" cy="1708149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581138D3-2503-4B26-9CDA-0B0B21527B79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発注書の送付</a:t>
              </a: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CA5E80D4-BCD2-434F-96D3-315ACC78F67E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08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0574E4FB-DC6E-40F8-BB3A-59737F8E87FA}"/>
              </a:ext>
            </a:extLst>
          </p:cNvPr>
          <p:cNvGrpSpPr/>
          <p:nvPr/>
        </p:nvGrpSpPr>
        <p:grpSpPr>
          <a:xfrm>
            <a:off x="3717578" y="4563534"/>
            <a:ext cx="524933" cy="1708149"/>
            <a:chOff x="1473200" y="2556934"/>
            <a:chExt cx="524933" cy="1708149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7F575BD5-3723-48D6-8BBB-2CB29FC0328F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発注書の受理</a:t>
              </a:r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606F8D02-B9AB-430F-8C6F-D3B0B7E865AA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304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F2FAC97D-4951-4728-ADF1-6CF9F332AD64}"/>
              </a:ext>
            </a:extLst>
          </p:cNvPr>
          <p:cNvGrpSpPr/>
          <p:nvPr/>
        </p:nvGrpSpPr>
        <p:grpSpPr>
          <a:xfrm>
            <a:off x="4437658" y="4563534"/>
            <a:ext cx="524933" cy="1708149"/>
            <a:chOff x="1473200" y="2556934"/>
            <a:chExt cx="524933" cy="1708149"/>
          </a:xfrm>
        </p:grpSpPr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EEDCE42C-FE10-4968-B10F-0F0C01E2F866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商品・納品書の準備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A5338A5B-A237-449F-A374-6F105173EC9A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305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673B8790-6AC8-4AA4-A924-AAF6522515BE}"/>
              </a:ext>
            </a:extLst>
          </p:cNvPr>
          <p:cNvGrpSpPr/>
          <p:nvPr/>
        </p:nvGrpSpPr>
        <p:grpSpPr>
          <a:xfrm>
            <a:off x="5220121" y="4563534"/>
            <a:ext cx="524933" cy="1708149"/>
            <a:chOff x="1473200" y="2556934"/>
            <a:chExt cx="524933" cy="1708149"/>
          </a:xfrm>
        </p:grpSpPr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9C7A130C-84DB-4363-B2A5-A1AB44E0636D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商品・納品書の発送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F0FA2F97-1F4C-4D30-9724-AB01F0B30BC3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306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AF714B39-E483-43F9-AF4D-42A95194AD29}"/>
              </a:ext>
            </a:extLst>
          </p:cNvPr>
          <p:cNvGrpSpPr/>
          <p:nvPr/>
        </p:nvGrpSpPr>
        <p:grpSpPr>
          <a:xfrm>
            <a:off x="6096000" y="2556934"/>
            <a:ext cx="524933" cy="1708149"/>
            <a:chOff x="1473200" y="2556934"/>
            <a:chExt cx="524933" cy="1708149"/>
          </a:xfrm>
        </p:grpSpPr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06402C9C-FF5D-462E-80E6-13CF71EA34FB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商品・納品書の受理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1AEA5D41-CE5C-41B7-8E84-F326C2A61D66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09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43E3485A-7A23-453F-B06C-BC1107078EAB}"/>
              </a:ext>
            </a:extLst>
          </p:cNvPr>
          <p:cNvGrpSpPr/>
          <p:nvPr/>
        </p:nvGrpSpPr>
        <p:grpSpPr>
          <a:xfrm>
            <a:off x="6816080" y="2556934"/>
            <a:ext cx="524933" cy="1708149"/>
            <a:chOff x="1473200" y="2556934"/>
            <a:chExt cx="524933" cy="1708149"/>
          </a:xfrm>
        </p:grpSpPr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F4626267-92BD-4039-B76E-51763E12AD3F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検品</a:t>
              </a:r>
            </a:p>
          </p:txBody>
        </p:sp>
        <p:sp>
          <p:nvSpPr>
            <p:cNvPr id="84" name="正方形/長方形 83">
              <a:extLst>
                <a:ext uri="{FF2B5EF4-FFF2-40B4-BE49-F238E27FC236}">
                  <a16:creationId xmlns:a16="http://schemas.microsoft.com/office/drawing/2014/main" id="{2B1D8D3A-FC17-4119-A8B5-AAB73C63C74C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10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73233B50-5A2E-4CFC-8C89-DE76EFD8B6DA}"/>
              </a:ext>
            </a:extLst>
          </p:cNvPr>
          <p:cNvGrpSpPr/>
          <p:nvPr/>
        </p:nvGrpSpPr>
        <p:grpSpPr>
          <a:xfrm>
            <a:off x="7536160" y="2556934"/>
            <a:ext cx="524933" cy="1708149"/>
            <a:chOff x="1473200" y="2556934"/>
            <a:chExt cx="524933" cy="1708149"/>
          </a:xfrm>
        </p:grpSpPr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640FDD66-FABC-4591-83FD-18AEDD82FB0D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商品・納品書の準備</a:t>
              </a: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74AA041A-D85F-42EA-A09C-62F3C4A85A4A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11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E16D4CD6-8849-4C60-A983-9E85C695D154}"/>
              </a:ext>
            </a:extLst>
          </p:cNvPr>
          <p:cNvGrpSpPr/>
          <p:nvPr/>
        </p:nvGrpSpPr>
        <p:grpSpPr>
          <a:xfrm>
            <a:off x="8328248" y="2556934"/>
            <a:ext cx="524933" cy="1708149"/>
            <a:chOff x="1473200" y="2556934"/>
            <a:chExt cx="524933" cy="1708149"/>
          </a:xfrm>
        </p:grpSpPr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986AB52E-3224-421C-B2ED-04058500C007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商品・納品書の発送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08C41445-7958-44FB-BC4C-018387AD0E55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12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EBDE6792-AE93-4A8B-B5F9-FAB762EC54DB}"/>
              </a:ext>
            </a:extLst>
          </p:cNvPr>
          <p:cNvSpPr txBox="1"/>
          <p:nvPr/>
        </p:nvSpPr>
        <p:spPr>
          <a:xfrm flipH="1">
            <a:off x="1275427" y="94590"/>
            <a:ext cx="3652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締め期間： </a:t>
            </a:r>
            <a:r>
              <a:rPr lang="en-US" altLang="ja-JP" sz="1200" b="1" dirty="0"/>
              <a:t>N</a:t>
            </a:r>
            <a:r>
              <a:rPr lang="ja-JP" altLang="en-US" sz="1200" b="1" dirty="0"/>
              <a:t>月</a:t>
            </a:r>
            <a:r>
              <a:rPr lang="en-US" altLang="ja-JP" sz="1200" b="1" dirty="0"/>
              <a:t>26</a:t>
            </a:r>
            <a:r>
              <a:rPr lang="ja-JP" altLang="en-US" sz="1200" b="1" dirty="0"/>
              <a:t>日</a:t>
            </a:r>
            <a:r>
              <a:rPr lang="en-US" altLang="ja-JP" sz="1200" b="1" dirty="0"/>
              <a:t>~N+1</a:t>
            </a:r>
            <a:r>
              <a:rPr lang="ja-JP" altLang="en-US" sz="1200" b="1" dirty="0"/>
              <a:t>月</a:t>
            </a:r>
            <a:r>
              <a:rPr lang="en-US" altLang="ja-JP" sz="1200" b="1" dirty="0"/>
              <a:t>25</a:t>
            </a:r>
            <a:r>
              <a:rPr lang="ja-JP" altLang="en-US" sz="1200" b="1" dirty="0"/>
              <a:t>日</a:t>
            </a:r>
            <a:endParaRPr kumimoji="1" lang="ja-JP" altLang="en-US" sz="1200" b="1" dirty="0"/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705E94C6-CEE5-4110-9C4D-C48F3DAA9857}"/>
              </a:ext>
            </a:extLst>
          </p:cNvPr>
          <p:cNvCxnSpPr>
            <a:stCxn id="5" idx="3"/>
            <a:endCxn id="65" idx="1"/>
          </p:cNvCxnSpPr>
          <p:nvPr/>
        </p:nvCxnSpPr>
        <p:spPr>
          <a:xfrm>
            <a:off x="2760133" y="3623733"/>
            <a:ext cx="167515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C77B0B15-06F0-4364-BD80-C2B3C3A65641}"/>
              </a:ext>
            </a:extLst>
          </p:cNvPr>
          <p:cNvCxnSpPr>
            <a:stCxn id="65" idx="3"/>
            <a:endCxn id="68" idx="1"/>
          </p:cNvCxnSpPr>
          <p:nvPr/>
        </p:nvCxnSpPr>
        <p:spPr>
          <a:xfrm>
            <a:off x="3452581" y="3623733"/>
            <a:ext cx="264997" cy="200660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E3489E82-9F48-434E-8E68-145F77040904}"/>
              </a:ext>
            </a:extLst>
          </p:cNvPr>
          <p:cNvCxnSpPr>
            <a:stCxn id="68" idx="3"/>
            <a:endCxn id="71" idx="1"/>
          </p:cNvCxnSpPr>
          <p:nvPr/>
        </p:nvCxnSpPr>
        <p:spPr>
          <a:xfrm>
            <a:off x="4242511" y="56303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20BF80DA-06B8-4C09-885F-5360967B295C}"/>
              </a:ext>
            </a:extLst>
          </p:cNvPr>
          <p:cNvCxnSpPr>
            <a:stCxn id="71" idx="3"/>
            <a:endCxn id="74" idx="1"/>
          </p:cNvCxnSpPr>
          <p:nvPr/>
        </p:nvCxnSpPr>
        <p:spPr>
          <a:xfrm>
            <a:off x="4962591" y="5630333"/>
            <a:ext cx="257530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97FAC2A1-C7F8-4DF7-89D4-472D94407AB4}"/>
              </a:ext>
            </a:extLst>
          </p:cNvPr>
          <p:cNvCxnSpPr>
            <a:stCxn id="74" idx="3"/>
            <a:endCxn id="80" idx="1"/>
          </p:cNvCxnSpPr>
          <p:nvPr/>
        </p:nvCxnSpPr>
        <p:spPr>
          <a:xfrm flipV="1">
            <a:off x="5745054" y="3623733"/>
            <a:ext cx="350946" cy="200660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D5E0B3E4-25AA-4F38-8025-15E3B9DDC6C9}"/>
              </a:ext>
            </a:extLst>
          </p:cNvPr>
          <p:cNvCxnSpPr>
            <a:stCxn id="80" idx="3"/>
            <a:endCxn id="83" idx="1"/>
          </p:cNvCxnSpPr>
          <p:nvPr/>
        </p:nvCxnSpPr>
        <p:spPr>
          <a:xfrm>
            <a:off x="6620933" y="36237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矢印コネクタ 93">
            <a:extLst>
              <a:ext uri="{FF2B5EF4-FFF2-40B4-BE49-F238E27FC236}">
                <a16:creationId xmlns:a16="http://schemas.microsoft.com/office/drawing/2014/main" id="{9D5E6322-B720-46EC-975E-5A32CD54E2D0}"/>
              </a:ext>
            </a:extLst>
          </p:cNvPr>
          <p:cNvCxnSpPr>
            <a:stCxn id="83" idx="3"/>
            <a:endCxn id="87" idx="1"/>
          </p:cNvCxnSpPr>
          <p:nvPr/>
        </p:nvCxnSpPr>
        <p:spPr>
          <a:xfrm>
            <a:off x="7341013" y="36237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>
            <a:extLst>
              <a:ext uri="{FF2B5EF4-FFF2-40B4-BE49-F238E27FC236}">
                <a16:creationId xmlns:a16="http://schemas.microsoft.com/office/drawing/2014/main" id="{3A514EDD-B346-4850-A524-85F8354D74C6}"/>
              </a:ext>
            </a:extLst>
          </p:cNvPr>
          <p:cNvCxnSpPr>
            <a:stCxn id="87" idx="3"/>
            <a:endCxn id="90" idx="1"/>
          </p:cNvCxnSpPr>
          <p:nvPr/>
        </p:nvCxnSpPr>
        <p:spPr>
          <a:xfrm>
            <a:off x="8061093" y="3623733"/>
            <a:ext cx="267155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コネクタ: カギ線 101">
            <a:extLst>
              <a:ext uri="{FF2B5EF4-FFF2-40B4-BE49-F238E27FC236}">
                <a16:creationId xmlns:a16="http://schemas.microsoft.com/office/drawing/2014/main" id="{9E3E1932-94E0-4CFA-B688-F92AC04FA7A1}"/>
              </a:ext>
            </a:extLst>
          </p:cNvPr>
          <p:cNvCxnSpPr>
            <a:stCxn id="90" idx="3"/>
            <a:endCxn id="55" idx="1"/>
          </p:cNvCxnSpPr>
          <p:nvPr/>
        </p:nvCxnSpPr>
        <p:spPr>
          <a:xfrm flipV="1">
            <a:off x="8853181" y="1668813"/>
            <a:ext cx="389801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線矢印コネクタ 103">
            <a:extLst>
              <a:ext uri="{FF2B5EF4-FFF2-40B4-BE49-F238E27FC236}">
                <a16:creationId xmlns:a16="http://schemas.microsoft.com/office/drawing/2014/main" id="{532B4D17-F80D-4B63-889C-7E71DA0ACA14}"/>
              </a:ext>
            </a:extLst>
          </p:cNvPr>
          <p:cNvCxnSpPr>
            <a:stCxn id="55" idx="3"/>
            <a:endCxn id="58" idx="1"/>
          </p:cNvCxnSpPr>
          <p:nvPr/>
        </p:nvCxnSpPr>
        <p:spPr>
          <a:xfrm>
            <a:off x="9767915" y="166881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線矢印コネクタ 105">
            <a:extLst>
              <a:ext uri="{FF2B5EF4-FFF2-40B4-BE49-F238E27FC236}">
                <a16:creationId xmlns:a16="http://schemas.microsoft.com/office/drawing/2014/main" id="{4E2F0C05-48C3-4CD6-90FF-E18F52550A7D}"/>
              </a:ext>
            </a:extLst>
          </p:cNvPr>
          <p:cNvCxnSpPr>
            <a:stCxn id="58" idx="3"/>
            <a:endCxn id="61" idx="1"/>
          </p:cNvCxnSpPr>
          <p:nvPr/>
        </p:nvCxnSpPr>
        <p:spPr>
          <a:xfrm>
            <a:off x="10487995" y="166881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スライド番号プレースホルダー 106">
            <a:extLst>
              <a:ext uri="{FF2B5EF4-FFF2-40B4-BE49-F238E27FC236}">
                <a16:creationId xmlns:a16="http://schemas.microsoft.com/office/drawing/2014/main" id="{2E4415C4-C17F-4B36-822D-2CFDBD3BB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08" name="フローチャート: 書類 107">
            <a:extLst>
              <a:ext uri="{FF2B5EF4-FFF2-40B4-BE49-F238E27FC236}">
                <a16:creationId xmlns:a16="http://schemas.microsoft.com/office/drawing/2014/main" id="{878204A9-DD80-40E3-A3E7-344431E54951}"/>
              </a:ext>
            </a:extLst>
          </p:cNvPr>
          <p:cNvSpPr/>
          <p:nvPr/>
        </p:nvSpPr>
        <p:spPr>
          <a:xfrm>
            <a:off x="2260332" y="614413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発注書</a:t>
            </a:r>
          </a:p>
        </p:txBody>
      </p:sp>
      <p:sp>
        <p:nvSpPr>
          <p:cNvPr id="109" name="フローチャート: 書類 108">
            <a:extLst>
              <a:ext uri="{FF2B5EF4-FFF2-40B4-BE49-F238E27FC236}">
                <a16:creationId xmlns:a16="http://schemas.microsoft.com/office/drawing/2014/main" id="{58FF5EC9-4310-4B92-9BC2-F3E81892D25D}"/>
              </a:ext>
            </a:extLst>
          </p:cNvPr>
          <p:cNvSpPr/>
          <p:nvPr/>
        </p:nvSpPr>
        <p:spPr>
          <a:xfrm>
            <a:off x="3558139" y="2553100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発注書</a:t>
            </a:r>
          </a:p>
        </p:txBody>
      </p:sp>
      <p:sp>
        <p:nvSpPr>
          <p:cNvPr id="110" name="フローチャート: 書類 109">
            <a:extLst>
              <a:ext uri="{FF2B5EF4-FFF2-40B4-BE49-F238E27FC236}">
                <a16:creationId xmlns:a16="http://schemas.microsoft.com/office/drawing/2014/main" id="{7B5F6CB3-9368-49F2-811E-731FFE9B0ECC}"/>
              </a:ext>
            </a:extLst>
          </p:cNvPr>
          <p:cNvSpPr/>
          <p:nvPr/>
        </p:nvSpPr>
        <p:spPr>
          <a:xfrm>
            <a:off x="6010976" y="4553550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納品書</a:t>
            </a:r>
          </a:p>
        </p:txBody>
      </p:sp>
      <p:pic>
        <p:nvPicPr>
          <p:cNvPr id="112" name="グラフィックス 111" descr="箱 枠線">
            <a:extLst>
              <a:ext uri="{FF2B5EF4-FFF2-40B4-BE49-F238E27FC236}">
                <a16:creationId xmlns:a16="http://schemas.microsoft.com/office/drawing/2014/main" id="{18E02D12-AE21-4D9A-ACF6-61FFF9C0E9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25941" y="4896852"/>
            <a:ext cx="914400" cy="914400"/>
          </a:xfrm>
          <a:prstGeom prst="rect">
            <a:avLst/>
          </a:prstGeom>
        </p:spPr>
      </p:pic>
      <p:sp>
        <p:nvSpPr>
          <p:cNvPr id="113" name="フローチャート: 書類 112">
            <a:extLst>
              <a:ext uri="{FF2B5EF4-FFF2-40B4-BE49-F238E27FC236}">
                <a16:creationId xmlns:a16="http://schemas.microsoft.com/office/drawing/2014/main" id="{F8BEC64A-442C-4965-A83B-D87445FBE3E3}"/>
              </a:ext>
            </a:extLst>
          </p:cNvPr>
          <p:cNvSpPr/>
          <p:nvPr/>
        </p:nvSpPr>
        <p:spPr>
          <a:xfrm>
            <a:off x="9137582" y="2549891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納品書</a:t>
            </a:r>
          </a:p>
        </p:txBody>
      </p:sp>
      <p:pic>
        <p:nvPicPr>
          <p:cNvPr id="114" name="グラフィックス 113" descr="箱 枠線">
            <a:extLst>
              <a:ext uri="{FF2B5EF4-FFF2-40B4-BE49-F238E27FC236}">
                <a16:creationId xmlns:a16="http://schemas.microsoft.com/office/drawing/2014/main" id="{95C34E88-A2BB-4970-8A50-E3BF83C5F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547" y="28931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1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BB07548B-12EA-4F58-87F3-CB903CEB97E3}"/>
              </a:ext>
            </a:extLst>
          </p:cNvPr>
          <p:cNvGraphicFramePr>
            <a:graphicFrameLocks noGrp="1"/>
          </p:cNvGraphicFramePr>
          <p:nvPr/>
        </p:nvGraphicFramePr>
        <p:xfrm>
          <a:off x="330200" y="441000"/>
          <a:ext cx="11518900" cy="59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2271238244"/>
                    </a:ext>
                  </a:extLst>
                </a:gridCol>
                <a:gridCol w="10579100">
                  <a:extLst>
                    <a:ext uri="{9D8B030D-6E8A-4147-A177-3AD203B41FA5}">
                      <a16:colId xmlns:a16="http://schemas.microsoft.com/office/drawing/2014/main" val="3116815803"/>
                    </a:ext>
                  </a:extLst>
                </a:gridCol>
              </a:tblGrid>
              <a:tr h="199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①法人顧客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980128"/>
                  </a:ext>
                </a:extLst>
              </a:tr>
              <a:tr h="19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②当社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612615"/>
                  </a:ext>
                </a:extLst>
              </a:tr>
              <a:tr h="19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③仕入先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713234"/>
                  </a:ext>
                </a:extLst>
              </a:tr>
            </a:tbl>
          </a:graphicData>
        </a:graphic>
      </p:graphicFrame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9A90783-EC4E-42FC-B17D-A2B3BF199D2D}"/>
              </a:ext>
            </a:extLst>
          </p:cNvPr>
          <p:cNvGrpSpPr/>
          <p:nvPr/>
        </p:nvGrpSpPr>
        <p:grpSpPr>
          <a:xfrm>
            <a:off x="2312202" y="2556934"/>
            <a:ext cx="524933" cy="1708149"/>
            <a:chOff x="1473200" y="2556934"/>
            <a:chExt cx="524933" cy="1708149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B8503E7-8557-4302-A132-34CB630D1BA6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請求書の受理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BD7898E5-87B3-4D60-8F67-57491F0122BE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13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71D1F3EF-B900-4F3D-A089-201230B3A39A}"/>
              </a:ext>
            </a:extLst>
          </p:cNvPr>
          <p:cNvGrpSpPr/>
          <p:nvPr/>
        </p:nvGrpSpPr>
        <p:grpSpPr>
          <a:xfrm>
            <a:off x="7044705" y="602014"/>
            <a:ext cx="532170" cy="1708149"/>
            <a:chOff x="2240663" y="602014"/>
            <a:chExt cx="532170" cy="1708149"/>
          </a:xfrm>
        </p:grpSpPr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D74E272D-B1CD-43F0-86DB-FB52E23E784C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完了</a:t>
              </a: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E20AD64E-7FD8-427A-8CFB-6EF324176685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13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52E389E6-C5DC-413E-B86E-EA0D5659BAA9}"/>
              </a:ext>
            </a:extLst>
          </p:cNvPr>
          <p:cNvGrpSpPr/>
          <p:nvPr/>
        </p:nvGrpSpPr>
        <p:grpSpPr>
          <a:xfrm>
            <a:off x="3004650" y="2556934"/>
            <a:ext cx="524933" cy="1708149"/>
            <a:chOff x="1473200" y="2556934"/>
            <a:chExt cx="524933" cy="1708149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581138D3-2503-4B26-9CDA-0B0B21527B79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請求内容の確認</a:t>
              </a: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CA5E80D4-BCD2-434F-96D3-315ACC78F67E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14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0574E4FB-DC6E-40F8-BB3A-59737F8E87FA}"/>
              </a:ext>
            </a:extLst>
          </p:cNvPr>
          <p:cNvGrpSpPr/>
          <p:nvPr/>
        </p:nvGrpSpPr>
        <p:grpSpPr>
          <a:xfrm>
            <a:off x="1501294" y="4563534"/>
            <a:ext cx="524933" cy="1708149"/>
            <a:chOff x="1473200" y="2556934"/>
            <a:chExt cx="524933" cy="1708149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7F575BD5-3723-48D6-8BBB-2CB29FC0328F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請求書の発行</a:t>
              </a:r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606F8D02-B9AB-430F-8C6F-D3B0B7E865AA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307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43E3485A-7A23-453F-B06C-BC1107078EAB}"/>
              </a:ext>
            </a:extLst>
          </p:cNvPr>
          <p:cNvGrpSpPr/>
          <p:nvPr/>
        </p:nvGrpSpPr>
        <p:grpSpPr>
          <a:xfrm>
            <a:off x="7048331" y="2556934"/>
            <a:ext cx="524933" cy="1708149"/>
            <a:chOff x="1473200" y="2556934"/>
            <a:chExt cx="524933" cy="1708149"/>
          </a:xfrm>
        </p:grpSpPr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F4626267-92BD-4039-B76E-51763E12AD3F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入金の確認</a:t>
              </a:r>
            </a:p>
          </p:txBody>
        </p:sp>
        <p:sp>
          <p:nvSpPr>
            <p:cNvPr id="84" name="正方形/長方形 83">
              <a:extLst>
                <a:ext uri="{FF2B5EF4-FFF2-40B4-BE49-F238E27FC236}">
                  <a16:creationId xmlns:a16="http://schemas.microsoft.com/office/drawing/2014/main" id="{2B1D8D3A-FC17-4119-A8B5-AAB73C63C74C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16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73233B50-5A2E-4CFC-8C89-DE76EFD8B6DA}"/>
              </a:ext>
            </a:extLst>
          </p:cNvPr>
          <p:cNvGrpSpPr/>
          <p:nvPr/>
        </p:nvGrpSpPr>
        <p:grpSpPr>
          <a:xfrm>
            <a:off x="8268152" y="2556934"/>
            <a:ext cx="524933" cy="1708149"/>
            <a:chOff x="1473200" y="2556934"/>
            <a:chExt cx="524933" cy="1708149"/>
          </a:xfrm>
        </p:grpSpPr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640FDD66-FABC-4591-83FD-18AEDD82FB0D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請求金額の支払</a:t>
              </a: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74AA041A-D85F-42EA-A09C-62F3C4A85A4A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17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ADF70D87-D72F-4717-99EC-F217C6DCF9F0}"/>
              </a:ext>
            </a:extLst>
          </p:cNvPr>
          <p:cNvGrpSpPr/>
          <p:nvPr/>
        </p:nvGrpSpPr>
        <p:grpSpPr>
          <a:xfrm>
            <a:off x="3724730" y="2556934"/>
            <a:ext cx="524933" cy="1708149"/>
            <a:chOff x="1473200" y="2556934"/>
            <a:chExt cx="524933" cy="1708149"/>
          </a:xfrm>
        </p:grpSpPr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00CFB8F3-AB19-4688-A29B-E77B100EFFFC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請求書の発行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BEB5B662-ECF1-4527-8DEC-5C2E49436CDA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15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ECDF0836-C30C-411B-AAC2-B8B6B5DE4599}"/>
              </a:ext>
            </a:extLst>
          </p:cNvPr>
          <p:cNvGrpSpPr/>
          <p:nvPr/>
        </p:nvGrpSpPr>
        <p:grpSpPr>
          <a:xfrm>
            <a:off x="4541063" y="602014"/>
            <a:ext cx="532170" cy="1708149"/>
            <a:chOff x="2240663" y="602014"/>
            <a:chExt cx="532170" cy="1708149"/>
          </a:xfrm>
        </p:grpSpPr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BAE7D237-42F2-4EFA-888A-B467478A9A86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請求書の受理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CD680AEC-EF22-4E7D-BB1C-BC9A8848BBCC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10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3BB7698B-FF98-492C-AF07-AAC7B4A3BD00}"/>
              </a:ext>
            </a:extLst>
          </p:cNvPr>
          <p:cNvGrpSpPr/>
          <p:nvPr/>
        </p:nvGrpSpPr>
        <p:grpSpPr>
          <a:xfrm>
            <a:off x="5261143" y="602014"/>
            <a:ext cx="532170" cy="1708149"/>
            <a:chOff x="2240663" y="602014"/>
            <a:chExt cx="532170" cy="1708149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B54DDD74-2F41-43DF-AA2D-1CF74E25FB92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請求内容の確認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5C47766C-0DEF-4CA0-B6FF-9BAA6E0D7447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11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DCEA6AF-F289-44B0-B567-EA99CEA3F028}"/>
              </a:ext>
            </a:extLst>
          </p:cNvPr>
          <p:cNvSpPr txBox="1"/>
          <p:nvPr/>
        </p:nvSpPr>
        <p:spPr>
          <a:xfrm flipH="1">
            <a:off x="1275427" y="94590"/>
            <a:ext cx="39607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請求書発行日：</a:t>
            </a:r>
            <a:r>
              <a:rPr lang="en-US" altLang="ja-JP" sz="1200" b="1" dirty="0"/>
              <a:t>N+1</a:t>
            </a:r>
            <a:r>
              <a:rPr lang="ja-JP" altLang="en-US" sz="1200" b="1" dirty="0"/>
              <a:t>月最終営業日</a:t>
            </a:r>
            <a:endParaRPr kumimoji="1" lang="ja-JP" altLang="en-US" sz="1200" b="1" dirty="0"/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8D092BA9-8FA1-4138-8D8D-FF57688BB29D}"/>
              </a:ext>
            </a:extLst>
          </p:cNvPr>
          <p:cNvCxnSpPr>
            <a:cxnSpLocks/>
          </p:cNvCxnSpPr>
          <p:nvPr/>
        </p:nvCxnSpPr>
        <p:spPr>
          <a:xfrm>
            <a:off x="6039689" y="168166"/>
            <a:ext cx="0" cy="621161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1232AC72-2FB3-4232-B050-CE442BA39443}"/>
              </a:ext>
            </a:extLst>
          </p:cNvPr>
          <p:cNvSpPr txBox="1"/>
          <p:nvPr/>
        </p:nvSpPr>
        <p:spPr>
          <a:xfrm flipH="1">
            <a:off x="6095999" y="94590"/>
            <a:ext cx="20277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支払い日１：</a:t>
            </a:r>
            <a:r>
              <a:rPr lang="en-US" altLang="ja-JP" sz="1200" b="1" dirty="0"/>
              <a:t>N+2</a:t>
            </a:r>
            <a:r>
              <a:rPr lang="ja-JP" altLang="en-US" sz="1200" b="1" dirty="0"/>
              <a:t>月</a:t>
            </a:r>
            <a:r>
              <a:rPr lang="en-US" altLang="ja-JP" sz="1200" b="1" dirty="0"/>
              <a:t>25</a:t>
            </a:r>
            <a:r>
              <a:rPr lang="ja-JP" altLang="en-US" sz="1200" b="1" dirty="0"/>
              <a:t>日</a:t>
            </a:r>
            <a:endParaRPr kumimoji="1" lang="ja-JP" altLang="en-US" sz="1200" b="1" dirty="0"/>
          </a:p>
        </p:txBody>
      </p: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9E8BEB3B-BADB-4FDB-A893-51F84E878BCD}"/>
              </a:ext>
            </a:extLst>
          </p:cNvPr>
          <p:cNvGrpSpPr/>
          <p:nvPr/>
        </p:nvGrpSpPr>
        <p:grpSpPr>
          <a:xfrm>
            <a:off x="6221490" y="602014"/>
            <a:ext cx="532170" cy="1708149"/>
            <a:chOff x="2240663" y="602014"/>
            <a:chExt cx="532170" cy="1708149"/>
          </a:xfrm>
        </p:grpSpPr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EBE2BD67-8B39-4EFB-B646-99B7A45A18E7}"/>
                </a:ext>
              </a:extLst>
            </p:cNvPr>
            <p:cNvSpPr/>
            <p:nvPr/>
          </p:nvSpPr>
          <p:spPr>
            <a:xfrm>
              <a:off x="2240663" y="102746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請求金額の支払</a:t>
              </a:r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C56204F4-E66F-4D50-8B2E-37F54ACEC360}"/>
                </a:ext>
              </a:extLst>
            </p:cNvPr>
            <p:cNvSpPr/>
            <p:nvPr/>
          </p:nvSpPr>
          <p:spPr>
            <a:xfrm>
              <a:off x="2240664" y="602014"/>
              <a:ext cx="53216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1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12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9687A596-076F-40EF-B81C-EF52FF579B0B}"/>
              </a:ext>
            </a:extLst>
          </p:cNvPr>
          <p:cNvGrpSpPr/>
          <p:nvPr/>
        </p:nvGrpSpPr>
        <p:grpSpPr>
          <a:xfrm>
            <a:off x="9195877" y="4563534"/>
            <a:ext cx="524933" cy="1708149"/>
            <a:chOff x="1473200" y="2556934"/>
            <a:chExt cx="524933" cy="1708149"/>
          </a:xfrm>
        </p:grpSpPr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0751806E-902D-45A0-9868-E8D8081109BA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入金の確認</a:t>
              </a:r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1ADF698E-8A1E-4E5B-86A4-CACC6E95A198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308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E9F37090-322C-4099-BC4F-B5EE0452C4C2}"/>
              </a:ext>
            </a:extLst>
          </p:cNvPr>
          <p:cNvGrpSpPr/>
          <p:nvPr/>
        </p:nvGrpSpPr>
        <p:grpSpPr>
          <a:xfrm>
            <a:off x="9223870" y="2556934"/>
            <a:ext cx="524933" cy="1708149"/>
            <a:chOff x="1473200" y="2556934"/>
            <a:chExt cx="524933" cy="1708149"/>
          </a:xfrm>
        </p:grpSpPr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EFB00284-8901-4D57-A2E3-13BFEAD8F6FA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完了</a:t>
              </a:r>
            </a:p>
          </p:txBody>
        </p:sp>
        <p:sp>
          <p:nvSpPr>
            <p:cNvPr id="97" name="正方形/長方形 96">
              <a:extLst>
                <a:ext uri="{FF2B5EF4-FFF2-40B4-BE49-F238E27FC236}">
                  <a16:creationId xmlns:a16="http://schemas.microsoft.com/office/drawing/2014/main" id="{1BA38F1A-9BBA-425E-87FB-69003E538E54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2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18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811AC567-E5C7-4891-BFA1-D429C1115CB5}"/>
              </a:ext>
            </a:extLst>
          </p:cNvPr>
          <p:cNvGrpSpPr/>
          <p:nvPr/>
        </p:nvGrpSpPr>
        <p:grpSpPr>
          <a:xfrm>
            <a:off x="9915957" y="4563534"/>
            <a:ext cx="524933" cy="1708149"/>
            <a:chOff x="1473200" y="2556934"/>
            <a:chExt cx="524933" cy="1708149"/>
          </a:xfrm>
        </p:grpSpPr>
        <p:sp>
          <p:nvSpPr>
            <p:cNvPr id="99" name="正方形/長方形 98">
              <a:extLst>
                <a:ext uri="{FF2B5EF4-FFF2-40B4-BE49-F238E27FC236}">
                  <a16:creationId xmlns:a16="http://schemas.microsoft.com/office/drawing/2014/main" id="{26346811-FEAF-4F1D-ABC4-2505B91E14E3}"/>
                </a:ext>
              </a:extLst>
            </p:cNvPr>
            <p:cNvSpPr/>
            <p:nvPr/>
          </p:nvSpPr>
          <p:spPr>
            <a:xfrm>
              <a:off x="1473200" y="2982383"/>
              <a:ext cx="524933" cy="12827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kumimoji="1" lang="ja-JP" altLang="en-US" sz="1200" b="1" dirty="0">
                  <a:solidFill>
                    <a:schemeClr val="tx1"/>
                  </a:solidFill>
                </a:rPr>
                <a:t>完了</a:t>
              </a: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46C8739-A5E7-4191-A2CA-149F388E65DB}"/>
                </a:ext>
              </a:extLst>
            </p:cNvPr>
            <p:cNvSpPr/>
            <p:nvPr/>
          </p:nvSpPr>
          <p:spPr>
            <a:xfrm>
              <a:off x="1473201" y="2556934"/>
              <a:ext cx="513079" cy="330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309</a:t>
              </a:r>
              <a:endParaRPr kumimoji="1" lang="ja-JP" altLang="en-US" sz="12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038FC2E8-5B51-47BC-8A7D-2FBF41891B55}"/>
              </a:ext>
            </a:extLst>
          </p:cNvPr>
          <p:cNvCxnSpPr>
            <a:cxnSpLocks/>
          </p:cNvCxnSpPr>
          <p:nvPr/>
        </p:nvCxnSpPr>
        <p:spPr>
          <a:xfrm>
            <a:off x="8112059" y="168166"/>
            <a:ext cx="0" cy="6211613"/>
          </a:xfrm>
          <a:prstGeom prst="line">
            <a:avLst/>
          </a:prstGeom>
          <a:ln w="25400">
            <a:solidFill>
              <a:schemeClr val="bg1">
                <a:lumMod val="50000"/>
              </a:schemeClr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DBB9E235-9C28-4F16-B1F2-AD4E6DF84816}"/>
              </a:ext>
            </a:extLst>
          </p:cNvPr>
          <p:cNvSpPr txBox="1"/>
          <p:nvPr/>
        </p:nvSpPr>
        <p:spPr>
          <a:xfrm flipH="1">
            <a:off x="8137918" y="94590"/>
            <a:ext cx="25416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支払い日２：</a:t>
            </a:r>
            <a:r>
              <a:rPr lang="en-US" altLang="ja-JP" sz="1200" b="1" dirty="0"/>
              <a:t>N+2</a:t>
            </a:r>
            <a:r>
              <a:rPr lang="ja-JP" altLang="en-US" sz="1200" b="1" dirty="0"/>
              <a:t>月最終営業日</a:t>
            </a:r>
            <a:endParaRPr kumimoji="1" lang="ja-JP" altLang="en-US" sz="1200" b="1" dirty="0"/>
          </a:p>
        </p:txBody>
      </p: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96588F71-EACE-4ED2-9AB1-205386F9FDC1}"/>
              </a:ext>
            </a:extLst>
          </p:cNvPr>
          <p:cNvCxnSpPr>
            <a:stCxn id="68" idx="3"/>
            <a:endCxn id="5" idx="1"/>
          </p:cNvCxnSpPr>
          <p:nvPr/>
        </p:nvCxnSpPr>
        <p:spPr>
          <a:xfrm flipV="1">
            <a:off x="2026227" y="3623733"/>
            <a:ext cx="285975" cy="200660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E7749B00-248C-4366-983E-EA2A85D3DCFF}"/>
              </a:ext>
            </a:extLst>
          </p:cNvPr>
          <p:cNvCxnSpPr>
            <a:stCxn id="5" idx="3"/>
            <a:endCxn id="65" idx="1"/>
          </p:cNvCxnSpPr>
          <p:nvPr/>
        </p:nvCxnSpPr>
        <p:spPr>
          <a:xfrm>
            <a:off x="2837135" y="3623733"/>
            <a:ext cx="167515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E34456D5-5B9C-4B57-BDAD-48DC0E3D8FBA}"/>
              </a:ext>
            </a:extLst>
          </p:cNvPr>
          <p:cNvCxnSpPr>
            <a:stCxn id="65" idx="3"/>
            <a:endCxn id="45" idx="1"/>
          </p:cNvCxnSpPr>
          <p:nvPr/>
        </p:nvCxnSpPr>
        <p:spPr>
          <a:xfrm>
            <a:off x="3529583" y="36237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FD9F6D41-C267-449A-A902-C708FE183415}"/>
              </a:ext>
            </a:extLst>
          </p:cNvPr>
          <p:cNvCxnSpPr>
            <a:stCxn id="45" idx="3"/>
            <a:endCxn id="48" idx="1"/>
          </p:cNvCxnSpPr>
          <p:nvPr/>
        </p:nvCxnSpPr>
        <p:spPr>
          <a:xfrm flipV="1">
            <a:off x="4249663" y="1668813"/>
            <a:ext cx="291400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2AD6E5B5-AF31-4F0B-85A8-3FF2F16BBC6B}"/>
              </a:ext>
            </a:extLst>
          </p:cNvPr>
          <p:cNvCxnSpPr>
            <a:stCxn id="48" idx="3"/>
            <a:endCxn id="51" idx="1"/>
          </p:cNvCxnSpPr>
          <p:nvPr/>
        </p:nvCxnSpPr>
        <p:spPr>
          <a:xfrm>
            <a:off x="5065996" y="166881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245501E3-A909-40D9-A7C5-5329C11DD3A5}"/>
              </a:ext>
            </a:extLst>
          </p:cNvPr>
          <p:cNvCxnSpPr>
            <a:stCxn id="51" idx="3"/>
            <a:endCxn id="78" idx="1"/>
          </p:cNvCxnSpPr>
          <p:nvPr/>
        </p:nvCxnSpPr>
        <p:spPr>
          <a:xfrm>
            <a:off x="5786076" y="1668813"/>
            <a:ext cx="435414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FE358CC3-2B48-4431-A2B9-B2F8F71F744D}"/>
              </a:ext>
            </a:extLst>
          </p:cNvPr>
          <p:cNvCxnSpPr>
            <a:stCxn id="78" idx="3"/>
            <a:endCxn id="83" idx="1"/>
          </p:cNvCxnSpPr>
          <p:nvPr/>
        </p:nvCxnSpPr>
        <p:spPr>
          <a:xfrm>
            <a:off x="6746423" y="1668813"/>
            <a:ext cx="301908" cy="195492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5A359E27-89ED-4B4B-AB8F-079C748AE954}"/>
              </a:ext>
            </a:extLst>
          </p:cNvPr>
          <p:cNvCxnSpPr>
            <a:stCxn id="83" idx="3"/>
            <a:endCxn id="87" idx="1"/>
          </p:cNvCxnSpPr>
          <p:nvPr/>
        </p:nvCxnSpPr>
        <p:spPr>
          <a:xfrm>
            <a:off x="7573264" y="3623733"/>
            <a:ext cx="694888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BA7D0C4E-ABD1-4A63-825E-B29E06946A3E}"/>
              </a:ext>
            </a:extLst>
          </p:cNvPr>
          <p:cNvCxnSpPr>
            <a:stCxn id="87" idx="3"/>
            <a:endCxn id="93" idx="1"/>
          </p:cNvCxnSpPr>
          <p:nvPr/>
        </p:nvCxnSpPr>
        <p:spPr>
          <a:xfrm>
            <a:off x="8793085" y="3623733"/>
            <a:ext cx="402792" cy="2006600"/>
          </a:xfrm>
          <a:prstGeom prst="bentConnector3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A1037638-608D-4FC9-B1F3-D59A195A25AC}"/>
              </a:ext>
            </a:extLst>
          </p:cNvPr>
          <p:cNvCxnSpPr>
            <a:stCxn id="93" idx="3"/>
            <a:endCxn id="99" idx="1"/>
          </p:cNvCxnSpPr>
          <p:nvPr/>
        </p:nvCxnSpPr>
        <p:spPr>
          <a:xfrm>
            <a:off x="9720810" y="5630333"/>
            <a:ext cx="195147" cy="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スライド番号プレースホルダー 34">
            <a:extLst>
              <a:ext uri="{FF2B5EF4-FFF2-40B4-BE49-F238E27FC236}">
                <a16:creationId xmlns:a16="http://schemas.microsoft.com/office/drawing/2014/main" id="{8C3C995E-D513-4F47-8CDC-7A7311F9D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7FD4-7454-4EF3-A01D-294F8DD1AF4D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03" name="フローチャート: 書類 102">
            <a:extLst>
              <a:ext uri="{FF2B5EF4-FFF2-40B4-BE49-F238E27FC236}">
                <a16:creationId xmlns:a16="http://schemas.microsoft.com/office/drawing/2014/main" id="{D64FBF4B-F8B2-49A5-AEAA-3F4E05F0355C}"/>
              </a:ext>
            </a:extLst>
          </p:cNvPr>
          <p:cNvSpPr/>
          <p:nvPr/>
        </p:nvSpPr>
        <p:spPr>
          <a:xfrm>
            <a:off x="2258729" y="4574405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>
                <a:solidFill>
                  <a:schemeClr val="tx1"/>
                </a:solidFill>
              </a:rPr>
              <a:t>請求書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104" name="フローチャート: 書類 103">
            <a:extLst>
              <a:ext uri="{FF2B5EF4-FFF2-40B4-BE49-F238E27FC236}">
                <a16:creationId xmlns:a16="http://schemas.microsoft.com/office/drawing/2014/main" id="{C45A7350-11BB-42AC-915E-BB6A706DBE7C}"/>
              </a:ext>
            </a:extLst>
          </p:cNvPr>
          <p:cNvSpPr/>
          <p:nvPr/>
        </p:nvSpPr>
        <p:spPr>
          <a:xfrm>
            <a:off x="4480560" y="2561121"/>
            <a:ext cx="818148" cy="481263"/>
          </a:xfrm>
          <a:prstGeom prst="flowChartDocument">
            <a:avLst/>
          </a:prstGeom>
          <a:solidFill>
            <a:schemeClr val="bg1"/>
          </a:solidFill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>
                <a:solidFill>
                  <a:schemeClr val="tx1"/>
                </a:solidFill>
              </a:rPr>
              <a:t>請求書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pic>
        <p:nvPicPr>
          <p:cNvPr id="37" name="グラフィックス 36" descr="元 枠線">
            <a:extLst>
              <a:ext uri="{FF2B5EF4-FFF2-40B4-BE49-F238E27FC236}">
                <a16:creationId xmlns:a16="http://schemas.microsoft.com/office/drawing/2014/main" id="{4010038D-AE0F-4D4B-9B44-DE01C189E8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5132" y="2533851"/>
            <a:ext cx="457200" cy="457200"/>
          </a:xfrm>
          <a:prstGeom prst="rect">
            <a:avLst/>
          </a:prstGeom>
        </p:spPr>
      </p:pic>
      <p:pic>
        <p:nvPicPr>
          <p:cNvPr id="39" name="グラフィックス 38" descr="お金 枠線">
            <a:extLst>
              <a:ext uri="{FF2B5EF4-FFF2-40B4-BE49-F238E27FC236}">
                <a16:creationId xmlns:a16="http://schemas.microsoft.com/office/drawing/2014/main" id="{C6D2821E-D8B4-49BC-925F-21C0E12521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223534" y="2885173"/>
            <a:ext cx="647299" cy="647299"/>
          </a:xfrm>
          <a:prstGeom prst="rect">
            <a:avLst/>
          </a:prstGeom>
        </p:spPr>
      </p:pic>
      <p:pic>
        <p:nvPicPr>
          <p:cNvPr id="105" name="グラフィックス 104" descr="元 枠線">
            <a:extLst>
              <a:ext uri="{FF2B5EF4-FFF2-40B4-BE49-F238E27FC236}">
                <a16:creationId xmlns:a16="http://schemas.microsoft.com/office/drawing/2014/main" id="{EDD108E8-194F-4871-ABBA-BCE087CB74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33336" y="4466924"/>
            <a:ext cx="457200" cy="457200"/>
          </a:xfrm>
          <a:prstGeom prst="rect">
            <a:avLst/>
          </a:prstGeom>
        </p:spPr>
      </p:pic>
      <p:pic>
        <p:nvPicPr>
          <p:cNvPr id="106" name="グラフィックス 105" descr="お金 枠線">
            <a:extLst>
              <a:ext uri="{FF2B5EF4-FFF2-40B4-BE49-F238E27FC236}">
                <a16:creationId xmlns:a16="http://schemas.microsoft.com/office/drawing/2014/main" id="{5AA1F30F-3813-4691-9BF2-29CA5E6A03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81738" y="4818246"/>
            <a:ext cx="647299" cy="64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020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D1A55CBE-B37E-415E-B36D-A718032D2E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71750"/>
              </p:ext>
            </p:extLst>
          </p:nvPr>
        </p:nvGraphicFramePr>
        <p:xfrm>
          <a:off x="381000" y="719666"/>
          <a:ext cx="11544302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3521148605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649024955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195741040"/>
                    </a:ext>
                  </a:extLst>
                </a:gridCol>
                <a:gridCol w="4737100">
                  <a:extLst>
                    <a:ext uri="{9D8B030D-6E8A-4147-A177-3AD203B41FA5}">
                      <a16:colId xmlns:a16="http://schemas.microsoft.com/office/drawing/2014/main" val="2366221842"/>
                    </a:ext>
                  </a:extLst>
                </a:gridCol>
                <a:gridCol w="1600202">
                  <a:extLst>
                    <a:ext uri="{9D8B030D-6E8A-4147-A177-3AD203B41FA5}">
                      <a16:colId xmlns:a16="http://schemas.microsoft.com/office/drawing/2014/main" val="73021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英語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日本語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グループ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601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When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いつ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2022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日　午前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10:00~12:00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4W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680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Where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どこで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喫茶店たろはなで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5740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Who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From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誰が、誰から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熊坂教授が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1931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Whom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誰に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佐藤生徒に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67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How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どのように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スマホやパソコンを用いて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1H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8082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What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何をする・・未来型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何をした・・過去方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スマホやパソコンの使い方を教える予定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スマホやパソコンの使い方を教えた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1W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006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Why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なぜ・・・理由や目的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佐藤生徒が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の使いたに困っているため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佐藤生徒のパソコン技術向上のため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佐藤生徒の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ライフを充実させるため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+1W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741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7EA998-419B-44D2-AF6B-25E79A1B9DBF}"/>
              </a:ext>
            </a:extLst>
          </p:cNvPr>
          <p:cNvSpPr txBox="1"/>
          <p:nvPr/>
        </p:nvSpPr>
        <p:spPr>
          <a:xfrm>
            <a:off x="355600" y="254000"/>
            <a:ext cx="58674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熊坂流、人に物事を伝える基本「</a:t>
            </a:r>
            <a:r>
              <a:rPr lang="en-US" altLang="ja-JP" b="1" dirty="0"/>
              <a:t>4</a:t>
            </a:r>
            <a:r>
              <a:rPr kumimoji="1" lang="en-US" altLang="ja-JP" b="1" dirty="0"/>
              <a:t>W1H1W</a:t>
            </a:r>
            <a:r>
              <a:rPr kumimoji="1" lang="ja-JP" altLang="en-US" b="1" dirty="0"/>
              <a:t>、</a:t>
            </a:r>
            <a:r>
              <a:rPr kumimoji="1" lang="en-US" altLang="ja-JP" b="1" dirty="0"/>
              <a:t>+1W</a:t>
            </a:r>
            <a:r>
              <a:rPr kumimoji="1" lang="ja-JP" altLang="en-US" b="1" dirty="0"/>
              <a:t>」</a:t>
            </a:r>
            <a:endParaRPr kumimoji="1" lang="en-US" altLang="ja-JP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3050BB7-876E-4856-9175-18A2B3E9BE8D}"/>
              </a:ext>
            </a:extLst>
          </p:cNvPr>
          <p:cNvSpPr txBox="1"/>
          <p:nvPr/>
        </p:nvSpPr>
        <p:spPr>
          <a:xfrm>
            <a:off x="355600" y="4581128"/>
            <a:ext cx="911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ポイント</a:t>
            </a:r>
            <a:endParaRPr kumimoji="1" lang="en-US" altLang="ja-JP" b="1" dirty="0"/>
          </a:p>
          <a:p>
            <a:r>
              <a:rPr lang="ja-JP" altLang="en-US" b="1" dirty="0"/>
              <a:t>１．</a:t>
            </a:r>
            <a:r>
              <a:rPr lang="en-US" altLang="ja-JP" b="1" dirty="0"/>
              <a:t>No</a:t>
            </a:r>
            <a:r>
              <a:rPr lang="ja-JP" altLang="en-US" b="1" dirty="0"/>
              <a:t>１</a:t>
            </a:r>
            <a:r>
              <a:rPr lang="en-US" altLang="ja-JP" b="1" dirty="0"/>
              <a:t>~</a:t>
            </a:r>
            <a:r>
              <a:rPr lang="ja-JP" altLang="en-US" b="1" dirty="0"/>
              <a:t>７の順番を意識して、文章・フロー図の作成や会話をしましょう。</a:t>
            </a:r>
            <a:endParaRPr kumimoji="1" lang="en-US" altLang="ja-JP" b="1" dirty="0"/>
          </a:p>
          <a:p>
            <a:r>
              <a:rPr lang="ja-JP" altLang="en-US" b="1" dirty="0"/>
              <a:t>２．日本人の会話や報告は、主語（</a:t>
            </a:r>
            <a:r>
              <a:rPr lang="en-US" altLang="ja-JP" b="1" dirty="0"/>
              <a:t>Who</a:t>
            </a:r>
            <a:r>
              <a:rPr lang="ja-JP" altLang="en-US" b="1" dirty="0"/>
              <a:t>）や対象者（</a:t>
            </a:r>
            <a:r>
              <a:rPr lang="en-US" altLang="ja-JP" b="1" dirty="0"/>
              <a:t>Whom</a:t>
            </a:r>
            <a:r>
              <a:rPr lang="ja-JP" altLang="en-US" b="1" dirty="0"/>
              <a:t>）が抜けがちです。</a:t>
            </a:r>
            <a:endParaRPr kumimoji="1"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16190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&#10;&#10;自動的に生成された説明">
            <a:extLst>
              <a:ext uri="{FF2B5EF4-FFF2-40B4-BE49-F238E27FC236}">
                <a16:creationId xmlns:a16="http://schemas.microsoft.com/office/drawing/2014/main" id="{0D588486-23CC-4422-A364-F434439EF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47874" y="32265"/>
            <a:ext cx="5096252" cy="679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4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bg1">
              <a:lumMod val="50000"/>
            </a:schemeClr>
          </a:solidFill>
        </a:ln>
      </a:spPr>
      <a:bodyPr vert="eaVert" rtlCol="0" anchor="ctr"/>
      <a:lstStyle>
        <a:defPPr algn="ctr">
          <a:defRPr kumimoji="1" sz="12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bg1">
              <a:lumMod val="50000"/>
            </a:schemeClr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479</Words>
  <Application>Microsoft Office PowerPoint</Application>
  <PresentationFormat>ワイド画面</PresentationFormat>
  <Paragraphs>154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諭 熊坂</dc:creator>
  <cp:lastModifiedBy>諭 熊坂</cp:lastModifiedBy>
  <cp:revision>16</cp:revision>
  <dcterms:created xsi:type="dcterms:W3CDTF">2022-04-08T02:05:02Z</dcterms:created>
  <dcterms:modified xsi:type="dcterms:W3CDTF">2022-04-08T06:34:41Z</dcterms:modified>
</cp:coreProperties>
</file>